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20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Google Shape;23;p2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" name="Google Shape;53;p6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132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973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Merriweather Sans"/>
              <a:buChar char="-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science.smith.edu/~jcrouser/SDS136/labs/lab9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LECTURE 10:</a:t>
            </a:r>
            <a:b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TEXT AS DATA</a:t>
            </a:r>
            <a:endParaRPr b="0" i="0" sz="4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November 29, 2016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SDS 136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Communicating with Data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3867045" y="6553200"/>
            <a:ext cx="527695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Portions of this slide deck adapted from J.Chuang University of Washington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Example: health care reform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Recent history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Merriweather San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Initiatives by President Clinton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Merriweather San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Overhaul by President Obama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data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Merriweather San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News articles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Merriweather San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Speech transcriptions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Merriweather San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documents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434" l="0" r="0" t="1062"/>
          <a:stretch/>
        </p:blipFill>
        <p:spPr>
          <a:xfrm>
            <a:off x="4648200" y="1673352"/>
            <a:ext cx="4038600" cy="29836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/>
          <p:nvPr/>
        </p:nvSpPr>
        <p:spPr>
          <a:xfrm>
            <a:off x="1295400" y="5493603"/>
            <a:ext cx="6553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might you want to answer?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concrete example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3789" r="-4333" t="0"/>
          <a:stretch/>
        </p:blipFill>
        <p:spPr>
          <a:xfrm>
            <a:off x="1834342" y="1600200"/>
            <a:ext cx="5503031" cy="4876800"/>
          </a:xfrm>
          <a:prstGeom prst="rect">
            <a:avLst/>
          </a:prstGeom>
          <a:noFill/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 York Times: Obama 2009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20818" l="0" r="0" t="-20819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>
            <a:off x="3733800" y="6581001"/>
            <a:ext cx="5410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economix.blogs.nytimes.com/2009/09/09/obama-in-09-vs-clinton-in-93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 York Times: Clinton 1993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3733800" y="6581001"/>
            <a:ext cx="5410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economix.blogs.nytimes.com/2009/09/09/obama-in-09-vs-clinton-in-93</a:t>
            </a:r>
            <a:endParaRPr/>
          </a:p>
        </p:txBody>
      </p:sp>
      <p:pic>
        <p:nvPicPr>
          <p:cNvPr id="181" name="Google Shape;181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1212" l="0" r="0" t="-11212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Comparison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89619" l="0" r="0" t="-89620"/>
          <a:stretch/>
        </p:blipFill>
        <p:spPr>
          <a:xfrm>
            <a:off x="457200" y="609600"/>
            <a:ext cx="4038600" cy="471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-70678" l="0" r="0" t="-70679"/>
          <a:stretch/>
        </p:blipFill>
        <p:spPr>
          <a:xfrm>
            <a:off x="4648200" y="609600"/>
            <a:ext cx="4038600" cy="471830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/>
          <p:nvPr/>
        </p:nvSpPr>
        <p:spPr>
          <a:xfrm>
            <a:off x="3733800" y="6581001"/>
            <a:ext cx="5410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economix.blogs.nytimes.com/2009/09/09/obama-in-09-vs-clinton-in-93</a:t>
            </a:r>
            <a:endParaRPr/>
          </a:p>
        </p:txBody>
      </p:sp>
      <p:sp>
        <p:nvSpPr>
          <p:cNvPr id="190" name="Google Shape;190;p26"/>
          <p:cNvSpPr txBox="1"/>
          <p:nvPr/>
        </p:nvSpPr>
        <p:spPr>
          <a:xfrm>
            <a:off x="1600200" y="1676400"/>
            <a:ext cx="15192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Obama 2009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6019800" y="1676400"/>
            <a:ext cx="1480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Clinton 1993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26"/>
          <p:cNvGrpSpPr/>
          <p:nvPr/>
        </p:nvGrpSpPr>
        <p:grpSpPr>
          <a:xfrm>
            <a:off x="2260566" y="4191000"/>
            <a:ext cx="4445034" cy="2045732"/>
            <a:chOff x="2260566" y="4191000"/>
            <a:chExt cx="4445034" cy="2045732"/>
          </a:xfrm>
        </p:grpSpPr>
        <p:pic>
          <p:nvPicPr>
            <p:cNvPr id="193" name="Google Shape;193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14600" y="4191000"/>
              <a:ext cx="4041648" cy="16151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6"/>
            <p:cNvSpPr txBox="1"/>
            <p:nvPr/>
          </p:nvSpPr>
          <p:spPr>
            <a:xfrm>
              <a:off x="2260566" y="5867400"/>
              <a:ext cx="44450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Rep. Charles Boustany of Louisiana 2009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Word clouds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Strengths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Familiar to many people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help with “gisting” and initial query formation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Weaknesses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Does not show the structure of the text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Sub-optimal visual encoding (position is not meaningful)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Inaccurate size encoding (long words are bigger)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not facilitate comparison (unstable layout)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 frequency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not be meaningful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/>
          <p:nvPr/>
        </p:nvSpPr>
        <p:spPr>
          <a:xfrm>
            <a:off x="5867400" y="3276600"/>
            <a:ext cx="2133600" cy="685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4953000" y="5181600"/>
            <a:ext cx="1600200" cy="609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1981200" y="2743200"/>
            <a:ext cx="1371600" cy="533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Flashback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89619" l="0" r="0" t="-89620"/>
          <a:stretch/>
        </p:blipFill>
        <p:spPr>
          <a:xfrm>
            <a:off x="457200" y="609600"/>
            <a:ext cx="4038600" cy="471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-70678" l="0" r="0" t="-70679"/>
          <a:stretch/>
        </p:blipFill>
        <p:spPr>
          <a:xfrm>
            <a:off x="4648200" y="609600"/>
            <a:ext cx="4038600" cy="471830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/>
          <p:nvPr/>
        </p:nvSpPr>
        <p:spPr>
          <a:xfrm>
            <a:off x="3733800" y="6581001"/>
            <a:ext cx="5410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economix.blogs.nytimes.com/2009/09/09/obama-in-09-vs-clinton-in-93</a:t>
            </a:r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1600200" y="1676400"/>
            <a:ext cx="15192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Obama 2009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6019800" y="1676400"/>
            <a:ext cx="1480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Clinton 1993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28"/>
          <p:cNvGrpSpPr/>
          <p:nvPr/>
        </p:nvGrpSpPr>
        <p:grpSpPr>
          <a:xfrm>
            <a:off x="2260566" y="4191000"/>
            <a:ext cx="4445034" cy="2045732"/>
            <a:chOff x="2260566" y="4191000"/>
            <a:chExt cx="4445034" cy="2045732"/>
          </a:xfrm>
        </p:grpSpPr>
        <p:pic>
          <p:nvPicPr>
            <p:cNvPr id="215" name="Google Shape;215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14600" y="4191000"/>
              <a:ext cx="4041648" cy="16151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28"/>
            <p:cNvSpPr txBox="1"/>
            <p:nvPr/>
          </p:nvSpPr>
          <p:spPr>
            <a:xfrm>
              <a:off x="2260566" y="5867400"/>
              <a:ext cx="44450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Rep. Charles Boustany of Louisiana 2009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Weighting words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 Frequency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tf</a:t>
            </a:r>
            <a:r>
              <a:rPr b="0" baseline="-25000" i="1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td</a:t>
            </a:r>
            <a:r>
              <a:rPr b="0" i="1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# of times term </a:t>
            </a:r>
            <a:r>
              <a:rPr b="0" i="1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appears in document</a:t>
            </a:r>
            <a:r>
              <a:rPr b="0" i="1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TF-IDF: Term Frequency by Inverse Document Frequency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tf-idf</a:t>
            </a:r>
            <a:r>
              <a:rPr b="0" baseline="-25000" i="1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td</a:t>
            </a:r>
            <a:r>
              <a:rPr b="0" i="1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   # of times term </a:t>
            </a:r>
            <a:r>
              <a:rPr b="0" i="1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appears in document</a:t>
            </a:r>
            <a:r>
              <a:rPr b="0" i="1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# of times term </a:t>
            </a:r>
            <a:r>
              <a:rPr b="0" i="1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appears in all documents</a:t>
            </a:r>
            <a:endParaRPr b="0" i="1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223" name="Google Shape;223;p29"/>
          <p:cNvCxnSpPr/>
          <p:nvPr/>
        </p:nvCxnSpPr>
        <p:spPr>
          <a:xfrm>
            <a:off x="2286000" y="4724400"/>
            <a:ext cx="5791200" cy="0"/>
          </a:xfrm>
          <a:prstGeom prst="straightConnector1">
            <a:avLst/>
          </a:prstGeom>
          <a:noFill/>
          <a:ln cap="rnd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Frequency example: Happy Potter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24284" r="-24284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/>
          <p:nvPr/>
        </p:nvSpPr>
        <p:spPr>
          <a:xfrm>
            <a:off x="6803696" y="6581001"/>
            <a:ext cx="23403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http://casualconc.blogspot.com/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TF-IDF example: Harry Potter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25219" r="-25219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/>
          <p:nvPr/>
        </p:nvSpPr>
        <p:spPr>
          <a:xfrm>
            <a:off x="6803696" y="6581001"/>
            <a:ext cx="23403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http://casualconc.blogspot.com/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Announcements 1/3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457200" y="15240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Got ideas about how Smith could build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more inclusive STEM program?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Science Center Committee on Diversity (SCCD)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Listening Session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Noon on Weds in Sabin-Reed 101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Pizza provided!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RSVP to vjoseph@smith.edu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600" y="2144474"/>
            <a:ext cx="6121400" cy="197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Limitations of frequency statistics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2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Often favors frequent (TF) or rare (IDF) terms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Still not clear that these provide best description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“bag of words” ignores additional information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Grammar / part-of-speech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Position within document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Recognizable entities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Typically focus on unigrams (single terms)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Example: Yelp reviews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2888" l="27906" r="16839" t="20653"/>
          <a:stretch/>
        </p:blipFill>
        <p:spPr>
          <a:xfrm>
            <a:off x="1219200" y="1981200"/>
            <a:ext cx="6436706" cy="352030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7761440" y="6488668"/>
            <a:ext cx="13825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Yatani 2011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Example: Yelp reviews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/>
          <p:nvPr/>
        </p:nvSpPr>
        <p:spPr>
          <a:xfrm>
            <a:off x="7761440" y="6488668"/>
            <a:ext cx="13825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Yatani 2011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4"/>
          <p:cNvPicPr preferRelativeResize="0"/>
          <p:nvPr/>
        </p:nvPicPr>
        <p:blipFill rotWithShape="1">
          <a:blip r:embed="rId3">
            <a:alphaModFix/>
          </a:blip>
          <a:srcRect b="3838" l="26924" r="11353" t="27541"/>
          <a:stretch/>
        </p:blipFill>
        <p:spPr>
          <a:xfrm>
            <a:off x="1371600" y="2057400"/>
            <a:ext cx="6198018" cy="368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Tips: descriptive keyphrases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the limitations of your language model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Bag of words: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to compute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 words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 of word ordering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appropriate model and visualization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Generate longer, more meaningful phrases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Adjective-noun word pairs for reviews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 keyphrases in context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Discussion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some other ways we might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visualize text data?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819" y="4800600"/>
            <a:ext cx="5021581" cy="20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 9: working with text in Tableau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34"/>
              <a:buFont typeface="Arial"/>
              <a:buChar char="•"/>
            </a:pPr>
            <a:r>
              <a:rPr b="0" i="0" lang="en-US" sz="20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Instructions for today’s lab are available at: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04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http://www.science.smith.edu/~jcrouser/SDS136/labs/lab9</a:t>
            </a:r>
            <a:endParaRPr b="0" i="0" sz="204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04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34"/>
              <a:buFont typeface="Arial"/>
              <a:buChar char="•"/>
            </a:pPr>
            <a:r>
              <a:rPr b="0" i="0" lang="en-US" sz="20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be working with data from several famous novels available through Project Gutenberg:</a:t>
            </a:r>
            <a:endParaRPr/>
          </a:p>
          <a:p>
            <a:pPr indent="-190500" lvl="1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56"/>
              <a:buFont typeface="Merriweather Sans"/>
              <a:buChar char="-"/>
            </a:pPr>
            <a:r>
              <a:rPr b="0" i="0" lang="en-US" sz="13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 Tale of Two Cities” by Charles Dickens</a:t>
            </a:r>
            <a:endParaRPr/>
          </a:p>
          <a:p>
            <a:pPr indent="-190500" lvl="1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56"/>
              <a:buFont typeface="Merriweather Sans"/>
              <a:buChar char="-"/>
            </a:pPr>
            <a:r>
              <a:rPr b="0" i="0" lang="en-US" sz="13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“Little Women” by Louisa May Alcott</a:t>
            </a:r>
            <a:endParaRPr/>
          </a:p>
          <a:p>
            <a:pPr indent="-190500" lvl="1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56"/>
              <a:buFont typeface="Merriweather Sans"/>
              <a:buChar char="-"/>
            </a:pPr>
            <a:r>
              <a:rPr b="0" i="0" lang="en-US" sz="13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“Alice’s Adventures in Wonderland” by Lewis Carroll</a:t>
            </a:r>
            <a:endParaRPr/>
          </a:p>
          <a:p>
            <a:pPr indent="-190500" lvl="1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56"/>
              <a:buFont typeface="Merriweather Sans"/>
              <a:buChar char="-"/>
            </a:pPr>
            <a:r>
              <a:rPr b="0" i="0" lang="en-US" sz="13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“Jane Eyre” by Charlotte Bronte</a:t>
            </a:r>
            <a:endParaRPr/>
          </a:p>
          <a:p>
            <a:pPr indent="-190500" lvl="1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56"/>
              <a:buFont typeface="Merriweather Sans"/>
              <a:buChar char="-"/>
            </a:pPr>
            <a:r>
              <a:rPr b="0" i="0" lang="en-US" sz="13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“The Arabian Knights” as translated by Sir Richard Burton</a:t>
            </a:r>
            <a:endParaRPr/>
          </a:p>
          <a:p>
            <a:pPr indent="-190500" lvl="1" marL="45720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56"/>
              <a:buFont typeface="Merriweather Sans"/>
              <a:buChar char="-"/>
            </a:pPr>
            <a:r>
              <a:rPr b="0" i="0" lang="en-US" sz="13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“Don Quixote” by Miguel de Cervantes</a:t>
            </a:r>
            <a:endParaRPr/>
          </a:p>
          <a:p>
            <a:pPr indent="-72770" lvl="0" marL="18288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34"/>
              <a:buFont typeface="Arial"/>
              <a:buNone/>
            </a:pPr>
            <a:r>
              <a:t/>
            </a:r>
            <a:endParaRPr b="0" i="0" sz="204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34"/>
              <a:buFont typeface="Arial"/>
              <a:buChar char="•"/>
            </a:pPr>
            <a:r>
              <a:rPr b="0" i="0" lang="en-US" sz="204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get credit for this lab, use your visualization to identify one interesting feature or trend in this dataset and post to Piazza</a:t>
            </a:r>
            <a:endParaRPr b="0" i="0" sz="204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Up next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8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FP3 due tonight by 11:59pm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Thursday: Smith College Museum of Art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Announcements 2/3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457200" y="1219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Thursday will be our final visit to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SCMA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Topic: visual analysis and metadata (and bringing together all we’ve learned to analyze real museum data)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Meet in the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Hillyer Atrium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9:00 sharp!</a:t>
            </a:r>
            <a:endParaRPr/>
          </a:p>
        </p:txBody>
      </p:sp>
      <p:grpSp>
        <p:nvGrpSpPr>
          <p:cNvPr id="110" name="Google Shape;110;p15"/>
          <p:cNvGrpSpPr/>
          <p:nvPr/>
        </p:nvGrpSpPr>
        <p:grpSpPr>
          <a:xfrm>
            <a:off x="767393" y="3352800"/>
            <a:ext cx="7609214" cy="2967261"/>
            <a:chOff x="467986" y="3212592"/>
            <a:chExt cx="8371214" cy="3264408"/>
          </a:xfrm>
        </p:grpSpPr>
        <p:pic>
          <p:nvPicPr>
            <p:cNvPr id="111" name="Google Shape;111;p15"/>
            <p:cNvPicPr preferRelativeResize="0"/>
            <p:nvPr/>
          </p:nvPicPr>
          <p:blipFill rotWithShape="1">
            <a:blip r:embed="rId3">
              <a:alphaModFix/>
            </a:blip>
            <a:srcRect b="0" l="0" r="15266" t="0"/>
            <a:stretch/>
          </p:blipFill>
          <p:spPr>
            <a:xfrm>
              <a:off x="467986" y="3220257"/>
              <a:ext cx="4152900" cy="3256743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  <p:pic>
          <p:nvPicPr>
            <p:cNvPr id="112" name="Google Shape;112;p15"/>
            <p:cNvPicPr preferRelativeResize="0"/>
            <p:nvPr/>
          </p:nvPicPr>
          <p:blipFill rotWithShape="1">
            <a:blip r:embed="rId4">
              <a:alphaModFix/>
            </a:blip>
            <a:srcRect b="0" l="10533" r="0" t="0"/>
            <a:stretch/>
          </p:blipFill>
          <p:spPr>
            <a:xfrm>
              <a:off x="4658985" y="3212592"/>
              <a:ext cx="4180215" cy="3264408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Announcements 3/3 - Final Project Deliverables</a:t>
            </a:r>
            <a:endParaRPr b="0" i="0" sz="324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✓"/>
            </a:pPr>
            <a:r>
              <a:rPr b="0" i="0" lang="en-US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Nov. 1</a:t>
            </a:r>
            <a:r>
              <a:rPr b="0" baseline="30000" i="0" lang="en-US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0" i="0" lang="en-US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- FP1: Topic Brainstorm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✓"/>
            </a:pPr>
            <a:r>
              <a:rPr b="0" i="0" lang="en-US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Nov. 15</a:t>
            </a:r>
            <a:r>
              <a:rPr b="0" baseline="30000" i="0" lang="en-US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- FP2: Persona and Critical Review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✓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Nov. 29</a:t>
            </a:r>
            <a:r>
              <a:rPr b="1" baseline="30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FP3: Initial Prototype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Dec. 8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FP4: Revised Prototype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 15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Final Project Reception (demos!)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Dec. 22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FP5: Final Write-Up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text data?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visualize text?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Techniques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is text data?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2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Documents</a:t>
            </a:r>
            <a:endParaRPr/>
          </a:p>
          <a:p>
            <a:pPr indent="-190500" lvl="1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Merriweather Sans"/>
              <a:buChar char="-"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Articles, books and novels</a:t>
            </a:r>
            <a:endParaRPr/>
          </a:p>
          <a:p>
            <a:pPr indent="-190500" lvl="1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Merriweather Sans"/>
              <a:buChar char="-"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E-mails, web pages, blogs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2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snippets</a:t>
            </a:r>
            <a:endParaRPr b="0" i="0" sz="259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1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Merriweather Sans"/>
              <a:buChar char="-"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Tweets, SMS messages</a:t>
            </a:r>
            <a:endParaRPr/>
          </a:p>
          <a:p>
            <a:pPr indent="-190500" lvl="1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Merriweather Sans"/>
              <a:buChar char="-"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Tags, comments, profiles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2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more...</a:t>
            </a:r>
            <a:endParaRPr/>
          </a:p>
          <a:p>
            <a:pPr indent="-190500" lvl="1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Merriweather Sans"/>
              <a:buChar char="-"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programs, logs</a:t>
            </a:r>
            <a:endParaRPr/>
          </a:p>
          <a:p>
            <a:pPr indent="-190500" lvl="1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Merriweather Sans"/>
              <a:buChar char="-"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Collections of documents</a:t>
            </a:r>
            <a:endParaRPr/>
          </a:p>
          <a:p>
            <a:pPr indent="-190500" lvl="1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Merriweather Sans"/>
              <a:buChar char="-"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slide!</a:t>
            </a:r>
            <a:endParaRPr/>
          </a:p>
          <a:p>
            <a:pPr indent="-70675" lvl="1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Merriweather Sans"/>
              <a:buNone/>
            </a:pPr>
            <a:r>
              <a:t/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-15286" l="0" r="0" t="-15287"/>
          <a:stretch/>
        </p:blipFill>
        <p:spPr>
          <a:xfrm>
            <a:off x="4953000" y="762000"/>
            <a:ext cx="3326366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1400" y="2209800"/>
            <a:ext cx="1574800" cy="2362200"/>
          </a:xfrm>
          <a:prstGeom prst="rect">
            <a:avLst/>
          </a:prstGeom>
          <a:noFill/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9200" y="4267200"/>
            <a:ext cx="3926895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Discussion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Question: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what are some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characteristics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text data?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Answer: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Often high dimensional (over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228,000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words in OED)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Packed with meaning and relationships:</a:t>
            </a:r>
            <a:endParaRPr/>
          </a:p>
          <a:p>
            <a:pPr indent="-185419" lvl="2" marL="73152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Correlations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Hong Kong, San Francisco, Bay Area</a:t>
            </a:r>
            <a:endParaRPr/>
          </a:p>
          <a:p>
            <a:pPr indent="-185419" lvl="2" marL="73152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April, February, January, June, March, May</a:t>
            </a:r>
            <a:endParaRPr/>
          </a:p>
          <a:p>
            <a:pPr indent="-185419" lvl="2" marL="73152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Membership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Tennis, Running, Swimming, Hiking, Piano</a:t>
            </a:r>
            <a:endParaRPr/>
          </a:p>
          <a:p>
            <a:pPr indent="-185419" lvl="2" marL="73152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Hierarchy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antonyms &amp; synonyms, entities, …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819" y="4800600"/>
            <a:ext cx="5021581" cy="20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Why visualize text data?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read a document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Summarize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get the “gist” of a document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group together similar contents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Quantify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convert to numerical measures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Correlate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compare patterns in text to those in other data, e.g., test scores with conversations on social media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“Bag of words” model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Ignore ordering relationships within the text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document ≈ vector of term weights 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dimension corresponds to a term (10,000+)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value represents the relevance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example, simple term counts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Aggregate into a document-term matrix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4-13 at 12.17.54 PM.png"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4572000"/>
            <a:ext cx="4800600" cy="2094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